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8"/>
  </p:notesMasterIdLst>
  <p:sldIdLst>
    <p:sldId id="317" r:id="rId2"/>
    <p:sldId id="312" r:id="rId3"/>
    <p:sldId id="313" r:id="rId4"/>
    <p:sldId id="314" r:id="rId5"/>
    <p:sldId id="315" r:id="rId6"/>
    <p:sldId id="316" r:id="rId7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00"/>
    <a:srgbClr val="18B855"/>
    <a:srgbClr val="FF3300"/>
    <a:srgbClr val="0099FF"/>
    <a:srgbClr val="66FF33"/>
    <a:srgbClr val="CCCC00"/>
    <a:srgbClr val="00FF00"/>
    <a:srgbClr val="FF99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4" autoAdjust="0"/>
    <p:restoredTop sz="93033" autoAdjust="0"/>
  </p:normalViewPr>
  <p:slideViewPr>
    <p:cSldViewPr>
      <p:cViewPr varScale="1">
        <p:scale>
          <a:sx n="69" d="100"/>
          <a:sy n="69" d="100"/>
        </p:scale>
        <p:origin x="116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FDA5B-9268-478C-ADFA-1ABC7B325E59}" type="datetimeFigureOut">
              <a:rPr lang="de-DE" smtClean="0"/>
              <a:t>29.09.2020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79DD5-4245-4C76-B307-BB248610AC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6637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8" descr="Logo_Region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543641" y="5743575"/>
            <a:ext cx="1194702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 19" descr="logo_Hannover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78835" y="485776"/>
            <a:ext cx="1081754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 7" descr="balken_Titel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0439" y="3616325"/>
            <a:ext cx="6126226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ildplatzhalter 16"/>
          <p:cNvSpPr>
            <a:spLocks noGrp="1"/>
          </p:cNvSpPr>
          <p:nvPr>
            <p:ph type="pic" sz="quarter" idx="10"/>
          </p:nvPr>
        </p:nvSpPr>
        <p:spPr>
          <a:xfrm>
            <a:off x="270439" y="260351"/>
            <a:ext cx="8601533" cy="631983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pPr lvl="0"/>
            <a:endParaRPr lang="de-DE" noProof="0" dirty="0"/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488381" y="3829050"/>
            <a:ext cx="5681119" cy="863600"/>
          </a:xfrm>
          <a:prstGeom prst="rect">
            <a:avLst/>
          </a:prstGeom>
        </p:spPr>
        <p:txBody>
          <a:bodyPr/>
          <a:lstStyle>
            <a:lvl1pPr algn="l">
              <a:lnSpc>
                <a:spcPts val="1701"/>
              </a:lnSpc>
              <a:defRPr lang="de-DE" sz="2000" kern="1200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75432" y="6238876"/>
            <a:ext cx="6375983" cy="1365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de-DE" dirty="0"/>
              <a:t>WIRTSCHAFTSFÖRDERUNG - Fußzeile standardmäßig hier platziert, Datum manuell einfügen</a:t>
            </a:r>
          </a:p>
        </p:txBody>
      </p:sp>
    </p:spTree>
    <p:extLst>
      <p:ext uri="{BB962C8B-B14F-4D97-AF65-F5344CB8AC3E}">
        <p14:creationId xmlns:p14="http://schemas.microsoft.com/office/powerpoint/2010/main" val="2231939896"/>
      </p:ext>
    </p:extLst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1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1" descr="Logo_Region_rgb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58180" y="5853114"/>
            <a:ext cx="1193111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itel 1"/>
          <p:cNvSpPr>
            <a:spLocks noGrp="1"/>
          </p:cNvSpPr>
          <p:nvPr>
            <p:ph type="title"/>
          </p:nvPr>
        </p:nvSpPr>
        <p:spPr>
          <a:xfrm>
            <a:off x="1842163" y="497418"/>
            <a:ext cx="6808684" cy="85513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1401509" y="1836738"/>
            <a:ext cx="6119862" cy="4219575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 dirty="0">
                <a:solidFill>
                  <a:prstClr val="black"/>
                </a:solidFill>
              </a:rPr>
              <a:t>WIRTSCHAFTSFÖRDERUNG - Fußzeile standardmäßig hier platziert, Datum manuell einfügen</a:t>
            </a:r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 dirty="0">
                <a:solidFill>
                  <a:prstClr val="black"/>
                </a:solidFill>
              </a:rPr>
              <a:t>Folie </a:t>
            </a:r>
            <a:fld id="{09982A6C-42F2-4551-9FEF-1D06245DC0EF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611188" y="836613"/>
            <a:ext cx="914400" cy="914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16539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Bild_2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21" descr="Logo_Region_rgb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58180" y="5853114"/>
            <a:ext cx="1193111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itel 1"/>
          <p:cNvSpPr>
            <a:spLocks noGrp="1"/>
          </p:cNvSpPr>
          <p:nvPr>
            <p:ph type="title"/>
          </p:nvPr>
        </p:nvSpPr>
        <p:spPr>
          <a:xfrm>
            <a:off x="1842163" y="497418"/>
            <a:ext cx="6808684" cy="85513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2"/>
          </p:nvPr>
        </p:nvSpPr>
        <p:spPr>
          <a:xfrm>
            <a:off x="4872665" y="1838326"/>
            <a:ext cx="3248443" cy="3852863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1401508" y="1838326"/>
            <a:ext cx="3253215" cy="4202495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l"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 dirty="0">
                <a:solidFill>
                  <a:prstClr val="black"/>
                </a:solidFill>
              </a:rPr>
              <a:t>WIRTSCHAFTSFÖRDERUNG - Fußzeile standardmäßig hier platziert, Datum manuell einfügen</a:t>
            </a:r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l"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 dirty="0">
                <a:solidFill>
                  <a:prstClr val="black"/>
                </a:solidFill>
              </a:rPr>
              <a:t>Folie </a:t>
            </a:r>
            <a:fld id="{462EC094-D975-4698-BAF5-9A1D63B55FAB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0017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0"/>
          <p:cNvSpPr/>
          <p:nvPr userDrawn="1"/>
        </p:nvSpPr>
        <p:spPr>
          <a:xfrm>
            <a:off x="0" y="14288"/>
            <a:ext cx="9144000" cy="6843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4" name="Bild 18" descr="Logo_Region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543641" y="5743575"/>
            <a:ext cx="1194702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 19" descr="logo_Hannover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78835" y="485776"/>
            <a:ext cx="1081754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 7" descr="balken_Titel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0439" y="3616325"/>
            <a:ext cx="6126226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12"/>
          <p:cNvSpPr txBox="1">
            <a:spLocks noChangeArrowheads="1"/>
          </p:cNvSpPr>
          <p:nvPr userDrawn="1"/>
        </p:nvSpPr>
        <p:spPr bwMode="auto">
          <a:xfrm>
            <a:off x="4879027" y="430214"/>
            <a:ext cx="3779775" cy="21177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57200" eaLnBrk="1" fontAlgn="base" hangingPunct="1">
              <a:lnSpc>
                <a:spcPts val="1700"/>
              </a:lnSpc>
              <a:spcBef>
                <a:spcPct val="0"/>
              </a:spcBef>
              <a:spcAft>
                <a:spcPts val="85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  <a:cs typeface="Arial" charset="0"/>
              </a:rPr>
              <a:t>REGION HANNOVER</a:t>
            </a:r>
            <a:endParaRPr lang="de-DE" sz="1400" dirty="0" smtClean="0">
              <a:solidFill>
                <a:prstClr val="black"/>
              </a:solidFill>
              <a:cs typeface="Arial" charset="0"/>
            </a:endParaRPr>
          </a:p>
          <a:p>
            <a:pPr algn="r" defTabSz="457200" eaLnBrk="1" fontAlgn="base" hangingPunct="1">
              <a:lnSpc>
                <a:spcPts val="1700"/>
              </a:lnSpc>
              <a:spcBef>
                <a:spcPct val="0"/>
              </a:spcBef>
              <a:spcAft>
                <a:spcPts val="850"/>
              </a:spcAft>
              <a:defRPr/>
            </a:pPr>
            <a:r>
              <a:rPr lang="de-DE" sz="1400" dirty="0" smtClean="0">
                <a:solidFill>
                  <a:prstClr val="black"/>
                </a:solidFill>
                <a:cs typeface="Arial" charset="0"/>
              </a:rPr>
              <a:t>Haus der Wirtschaftsförderung</a:t>
            </a:r>
            <a:br>
              <a:rPr lang="de-DE" sz="1400" dirty="0" smtClean="0">
                <a:solidFill>
                  <a:prstClr val="black"/>
                </a:solidFill>
                <a:cs typeface="Arial" charset="0"/>
              </a:rPr>
            </a:br>
            <a:r>
              <a:rPr lang="de-DE" sz="1400" dirty="0" err="1" smtClean="0">
                <a:solidFill>
                  <a:prstClr val="black"/>
                </a:solidFill>
                <a:cs typeface="Arial" charset="0"/>
              </a:rPr>
              <a:t>Vahrenwalder</a:t>
            </a:r>
            <a:r>
              <a:rPr lang="de-DE" sz="1400" dirty="0" smtClean="0">
                <a:solidFill>
                  <a:prstClr val="black"/>
                </a:solidFill>
                <a:cs typeface="Arial" charset="0"/>
              </a:rPr>
              <a:t> Str. 7</a:t>
            </a:r>
            <a:br>
              <a:rPr lang="de-DE" sz="1400" dirty="0" smtClean="0">
                <a:solidFill>
                  <a:prstClr val="black"/>
                </a:solidFill>
                <a:cs typeface="Arial" charset="0"/>
              </a:rPr>
            </a:br>
            <a:r>
              <a:rPr lang="de-DE" sz="1400" dirty="0" smtClean="0">
                <a:solidFill>
                  <a:prstClr val="black"/>
                </a:solidFill>
                <a:cs typeface="Arial" charset="0"/>
              </a:rPr>
              <a:t>30165 Hannover</a:t>
            </a:r>
          </a:p>
          <a:p>
            <a:pPr algn="r" defTabSz="457200" eaLnBrk="1" fontAlgn="base" hangingPunct="1">
              <a:lnSpc>
                <a:spcPts val="1700"/>
              </a:lnSpc>
              <a:spcBef>
                <a:spcPct val="0"/>
              </a:spcBef>
              <a:spcAft>
                <a:spcPts val="850"/>
              </a:spcAft>
              <a:defRPr/>
            </a:pPr>
            <a:r>
              <a:rPr lang="de-DE" sz="1400" dirty="0" smtClean="0">
                <a:solidFill>
                  <a:prstClr val="black"/>
                </a:solidFill>
                <a:cs typeface="Arial" charset="0"/>
              </a:rPr>
              <a:t>Telefon + 49 511 616 - 23 542</a:t>
            </a:r>
            <a:br>
              <a:rPr lang="de-DE" sz="1400" dirty="0" smtClean="0">
                <a:solidFill>
                  <a:prstClr val="black"/>
                </a:solidFill>
                <a:cs typeface="Arial" charset="0"/>
              </a:rPr>
            </a:br>
            <a:r>
              <a:rPr lang="fr-FR" sz="1400" dirty="0" smtClean="0">
                <a:solidFill>
                  <a:prstClr val="black"/>
                </a:solidFill>
                <a:cs typeface="Arial" charset="0"/>
              </a:rPr>
              <a:t>Fax +49 511 616 - 23 549</a:t>
            </a:r>
          </a:p>
          <a:p>
            <a:pPr algn="r" defTabSz="457200" eaLnBrk="1" fontAlgn="base" hangingPunct="1">
              <a:lnSpc>
                <a:spcPts val="1700"/>
              </a:lnSpc>
              <a:spcBef>
                <a:spcPct val="0"/>
              </a:spcBef>
              <a:spcAft>
                <a:spcPts val="850"/>
              </a:spcAft>
              <a:defRPr/>
            </a:pPr>
            <a:r>
              <a:rPr lang="fr-FR" sz="1400" dirty="0" smtClean="0">
                <a:solidFill>
                  <a:prstClr val="black"/>
                </a:solidFill>
                <a:cs typeface="Arial" charset="0"/>
              </a:rPr>
              <a:t>wirtschaftsfoerderung@region-hannover.de</a:t>
            </a:r>
            <a:br>
              <a:rPr lang="fr-FR" sz="1400" dirty="0" smtClean="0">
                <a:solidFill>
                  <a:prstClr val="black"/>
                </a:solidFill>
                <a:cs typeface="Arial" charset="0"/>
              </a:rPr>
            </a:br>
            <a:r>
              <a:rPr lang="fr-FR" sz="1400" dirty="0" smtClean="0">
                <a:solidFill>
                  <a:prstClr val="black"/>
                </a:solidFill>
                <a:cs typeface="Arial" charset="0"/>
              </a:rPr>
              <a:t>www.unternehmerbuero-hannover.de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629962" y="3829050"/>
            <a:ext cx="5539537" cy="8636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ts val="1701"/>
              </a:lnSpc>
              <a:defRPr lang="de-DE" sz="2000" kern="1200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err="1" smtClean="0"/>
              <a:t>Titelmasterformat durch Klicken bearbeiten</a:t>
            </a:r>
            <a:endParaRPr lang="de-DE" dirty="0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WIRTSCHAFTSFÖRDERUNG - Fußzeile standardmäßig hier platziert, Datum manuell einfügen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31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TER_Titelfolie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d 8" descr="Logo_Region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543641" y="5743575"/>
            <a:ext cx="1194702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Bildplatzhalter 16"/>
          <p:cNvSpPr>
            <a:spLocks noGrp="1"/>
          </p:cNvSpPr>
          <p:nvPr>
            <p:ph type="pic" sz="quarter" idx="10"/>
          </p:nvPr>
        </p:nvSpPr>
        <p:spPr>
          <a:xfrm>
            <a:off x="273620" y="266700"/>
            <a:ext cx="8601533" cy="6319838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5432" y="6223001"/>
            <a:ext cx="6375983" cy="1365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de-DE"/>
              <a:t>WIRTSCHAFTSFÖRDERUNG - Fußzeile standardmäßig hier platziert, Datum manuell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256467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TER_Text_1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 21" descr="Logo_Region_rgb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58180" y="5853114"/>
            <a:ext cx="1193111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itel 1"/>
          <p:cNvSpPr>
            <a:spLocks noGrp="1"/>
          </p:cNvSpPr>
          <p:nvPr>
            <p:ph type="title"/>
          </p:nvPr>
        </p:nvSpPr>
        <p:spPr>
          <a:xfrm>
            <a:off x="1842163" y="497418"/>
            <a:ext cx="6808684" cy="85513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1401509" y="1836738"/>
            <a:ext cx="6119862" cy="4219575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WIRTSCHAFTSFÖRDERUNG - Fußzeile standardmäßig hier platziert, Datum manuell einfügen</a:t>
            </a:r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Folie </a:t>
            </a:r>
            <a:fld id="{88F3D611-9C2C-42A9-BBBD-D49D88DDFFCD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60360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TER_Text/Bild_2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 21" descr="Logo_Region_rgb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58180" y="5853114"/>
            <a:ext cx="1193111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itel 1"/>
          <p:cNvSpPr>
            <a:spLocks noGrp="1"/>
          </p:cNvSpPr>
          <p:nvPr>
            <p:ph type="title"/>
          </p:nvPr>
        </p:nvSpPr>
        <p:spPr>
          <a:xfrm>
            <a:off x="1838981" y="497418"/>
            <a:ext cx="6811865" cy="85513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2" name="Inhaltsplatzhalter 4"/>
          <p:cNvSpPr>
            <a:spLocks noGrp="1"/>
          </p:cNvSpPr>
          <p:nvPr>
            <p:ph sz="quarter" idx="12"/>
          </p:nvPr>
        </p:nvSpPr>
        <p:spPr>
          <a:xfrm>
            <a:off x="4872665" y="1838326"/>
            <a:ext cx="3248443" cy="3852863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3" name="Inhaltsplatzhalter 6"/>
          <p:cNvSpPr>
            <a:spLocks noGrp="1"/>
          </p:cNvSpPr>
          <p:nvPr>
            <p:ph sz="quarter" idx="13"/>
          </p:nvPr>
        </p:nvSpPr>
        <p:spPr>
          <a:xfrm>
            <a:off x="1401508" y="1838326"/>
            <a:ext cx="3253215" cy="4202495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Fußzeilenplatzhalt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l"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WIRTSCHAFTSFÖRDERUNG - Fußzeile standardmäßig hier platziert, Datum manuell einfügen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l"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Folie </a:t>
            </a:r>
            <a:fld id="{95C75641-9251-4D45-B495-56035EF28D88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94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TER_En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14288"/>
            <a:ext cx="9144000" cy="6843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>
              <a:solidFill>
                <a:prstClr val="white"/>
              </a:solidFill>
            </a:endParaRPr>
          </a:p>
        </p:txBody>
      </p:sp>
      <p:pic>
        <p:nvPicPr>
          <p:cNvPr id="4" name="Bild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 17" descr="balken_Titel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70439" y="3616325"/>
            <a:ext cx="6126226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 18" descr="Logo_Region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543641" y="5743575"/>
            <a:ext cx="1194702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 19" descr="logo_Hannover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78835" y="485776"/>
            <a:ext cx="1081754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8"/>
          <p:cNvSpPr txBox="1">
            <a:spLocks noChangeArrowheads="1"/>
          </p:cNvSpPr>
          <p:nvPr userDrawn="1"/>
        </p:nvSpPr>
        <p:spPr bwMode="auto">
          <a:xfrm>
            <a:off x="4879027" y="430214"/>
            <a:ext cx="3779775" cy="21177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57200" eaLnBrk="1" fontAlgn="base" hangingPunct="1">
              <a:lnSpc>
                <a:spcPts val="1700"/>
              </a:lnSpc>
              <a:spcBef>
                <a:spcPct val="0"/>
              </a:spcBef>
              <a:spcAft>
                <a:spcPts val="850"/>
              </a:spcAft>
              <a:defRPr/>
            </a:pPr>
            <a:r>
              <a:rPr lang="de-DE" sz="1400" b="1" smtClean="0">
                <a:solidFill>
                  <a:prstClr val="black"/>
                </a:solidFill>
                <a:cs typeface="Arial" charset="0"/>
              </a:rPr>
              <a:t>REGION HANNOVER</a:t>
            </a:r>
            <a:endParaRPr lang="de-DE" sz="1400" smtClean="0">
              <a:solidFill>
                <a:prstClr val="black"/>
              </a:solidFill>
              <a:cs typeface="Arial" charset="0"/>
            </a:endParaRPr>
          </a:p>
          <a:p>
            <a:pPr algn="r" defTabSz="457200" eaLnBrk="1" fontAlgn="base" hangingPunct="1">
              <a:lnSpc>
                <a:spcPts val="1700"/>
              </a:lnSpc>
              <a:spcBef>
                <a:spcPct val="0"/>
              </a:spcBef>
              <a:spcAft>
                <a:spcPts val="850"/>
              </a:spcAft>
              <a:defRPr/>
            </a:pPr>
            <a:r>
              <a:rPr lang="de-DE" sz="1400" smtClean="0">
                <a:solidFill>
                  <a:prstClr val="black"/>
                </a:solidFill>
                <a:cs typeface="Arial" charset="0"/>
              </a:rPr>
              <a:t>Haus der Wirtschaftsförderung</a:t>
            </a:r>
            <a:br>
              <a:rPr lang="de-DE" sz="1400" smtClean="0">
                <a:solidFill>
                  <a:prstClr val="black"/>
                </a:solidFill>
                <a:cs typeface="Arial" charset="0"/>
              </a:rPr>
            </a:br>
            <a:r>
              <a:rPr lang="de-DE" sz="1400" smtClean="0">
                <a:solidFill>
                  <a:prstClr val="black"/>
                </a:solidFill>
                <a:cs typeface="Arial" charset="0"/>
              </a:rPr>
              <a:t>Vahrenwalder Str. 7</a:t>
            </a:r>
            <a:br>
              <a:rPr lang="de-DE" sz="1400" smtClean="0">
                <a:solidFill>
                  <a:prstClr val="black"/>
                </a:solidFill>
                <a:cs typeface="Arial" charset="0"/>
              </a:rPr>
            </a:br>
            <a:r>
              <a:rPr lang="de-DE" sz="1400" smtClean="0">
                <a:solidFill>
                  <a:prstClr val="black"/>
                </a:solidFill>
                <a:cs typeface="Arial" charset="0"/>
              </a:rPr>
              <a:t>30165 Hannover</a:t>
            </a:r>
          </a:p>
          <a:p>
            <a:pPr algn="r" defTabSz="457200" eaLnBrk="1" fontAlgn="base" hangingPunct="1">
              <a:lnSpc>
                <a:spcPts val="1700"/>
              </a:lnSpc>
              <a:spcBef>
                <a:spcPct val="0"/>
              </a:spcBef>
              <a:spcAft>
                <a:spcPts val="850"/>
              </a:spcAft>
              <a:defRPr/>
            </a:pPr>
            <a:r>
              <a:rPr lang="de-DE" sz="1400" smtClean="0">
                <a:solidFill>
                  <a:prstClr val="black"/>
                </a:solidFill>
                <a:cs typeface="Arial" charset="0"/>
              </a:rPr>
              <a:t>Telefon + 49 511 616 - 23 542</a:t>
            </a:r>
            <a:br>
              <a:rPr lang="de-DE" sz="1400" smtClean="0">
                <a:solidFill>
                  <a:prstClr val="black"/>
                </a:solidFill>
                <a:cs typeface="Arial" charset="0"/>
              </a:rPr>
            </a:br>
            <a:r>
              <a:rPr lang="fr-FR" sz="1400" smtClean="0">
                <a:solidFill>
                  <a:prstClr val="black"/>
                </a:solidFill>
                <a:cs typeface="Arial" charset="0"/>
              </a:rPr>
              <a:t>Fax +49 511 616 - 23 549</a:t>
            </a:r>
          </a:p>
          <a:p>
            <a:pPr algn="r" defTabSz="457200" eaLnBrk="1" fontAlgn="base" hangingPunct="1">
              <a:lnSpc>
                <a:spcPts val="1700"/>
              </a:lnSpc>
              <a:spcBef>
                <a:spcPct val="0"/>
              </a:spcBef>
              <a:spcAft>
                <a:spcPts val="850"/>
              </a:spcAft>
              <a:defRPr/>
            </a:pPr>
            <a:r>
              <a:rPr lang="fr-FR" sz="1400" smtClean="0">
                <a:solidFill>
                  <a:prstClr val="black"/>
                </a:solidFill>
                <a:cs typeface="Arial" charset="0"/>
              </a:rPr>
              <a:t>wirtschaftsfoerderung@region-hannover.de</a:t>
            </a:r>
            <a:br>
              <a:rPr lang="fr-FR" sz="1400" smtClean="0">
                <a:solidFill>
                  <a:prstClr val="black"/>
                </a:solidFill>
                <a:cs typeface="Arial" charset="0"/>
              </a:rPr>
            </a:br>
            <a:r>
              <a:rPr lang="fr-FR" sz="1400" smtClean="0">
                <a:solidFill>
                  <a:prstClr val="black"/>
                </a:solidFill>
                <a:cs typeface="Arial" charset="0"/>
              </a:rPr>
              <a:t>www.unternehmerbuero-hannover.de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629962" y="3829050"/>
            <a:ext cx="5539537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ts val="170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000" b="0" i="0" u="none" strike="noStrike" kern="1200" baseline="0" smtClean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err="1" smtClean="0"/>
              <a:t>Titelmasterformat durch Klicken bearbeiten</a:t>
            </a:r>
            <a:endParaRPr lang="de-DE" dirty="0"/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WIRTSCHAFTSFÖRDERUNG - Fußzeile standardmäßig hier platziert, Datum manuell einfügen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4573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1" descr="Logo_Region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8181" y="5853116"/>
            <a:ext cx="1193111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488382" y="3829050"/>
            <a:ext cx="5681119" cy="863600"/>
          </a:xfrm>
          <a:prstGeom prst="rect">
            <a:avLst/>
          </a:prstGeom>
        </p:spPr>
        <p:txBody>
          <a:bodyPr/>
          <a:lstStyle>
            <a:lvl1pPr algn="l">
              <a:lnSpc>
                <a:spcPts val="1697"/>
              </a:lnSpc>
              <a:defRPr lang="de-DE" sz="1996" kern="1200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5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75432" y="6238878"/>
            <a:ext cx="6375983" cy="1365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351703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01508" y="1836739"/>
            <a:ext cx="7257294" cy="4289425"/>
          </a:xfrm>
          <a:prstGeom prst="rect">
            <a:avLst/>
          </a:prstGeom>
        </p:spPr>
        <p:txBody>
          <a:bodyPr vert="horz" wrap="square" lIns="0" tIns="0" rIns="91440" bIns="45720" rtlCol="0">
            <a:no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5"/>
            <a:r>
              <a:rPr lang="de-DE" dirty="0" smtClean="0"/>
              <a:t>Sechste Ebene</a:t>
            </a:r>
          </a:p>
        </p:txBody>
      </p:sp>
      <p:sp>
        <p:nvSpPr>
          <p:cNvPr id="1027" name="Titelplatzhalter 3"/>
          <p:cNvSpPr>
            <a:spLocks noGrp="1"/>
          </p:cNvSpPr>
          <p:nvPr>
            <p:ph type="title"/>
          </p:nvPr>
        </p:nvSpPr>
        <p:spPr bwMode="auto">
          <a:xfrm>
            <a:off x="1842163" y="487364"/>
            <a:ext cx="6816639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375432" y="6359526"/>
            <a:ext cx="6375983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defTabSz="457200">
              <a:defRPr/>
            </a:pPr>
            <a:r>
              <a:rPr lang="de-DE" dirty="0">
                <a:solidFill>
                  <a:prstClr val="black"/>
                </a:solidFill>
              </a:rPr>
              <a:t>WIRTSCHAFTSFÖRDERUNG - Fußzeile standardmäßig hier platziert, Datum manuell einfügen</a:t>
            </a:r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375432" y="6516689"/>
            <a:ext cx="2134873" cy="841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defTabSz="457200">
              <a:defRPr/>
            </a:pPr>
            <a:r>
              <a:rPr lang="de-DE" dirty="0">
                <a:solidFill>
                  <a:prstClr val="black"/>
                </a:solidFill>
              </a:rPr>
              <a:t>Folie </a:t>
            </a:r>
            <a:fld id="{0E841391-8CE3-4446-BAA6-D0A899E8AEFE}" type="slidenum">
              <a:rPr lang="de-DE">
                <a:solidFill>
                  <a:prstClr val="black"/>
                </a:solidFill>
              </a:rPr>
              <a:pPr defTabSz="457200"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5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2" r:id="rId9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de-DE" sz="2000" kern="1200">
          <a:solidFill>
            <a:schemeClr val="bg1"/>
          </a:solidFill>
          <a:latin typeface="Arial"/>
          <a:ea typeface="+mj-ea"/>
          <a:cs typeface="Arial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lnSpc>
          <a:spcPts val="1700"/>
        </a:lnSpc>
        <a:spcBef>
          <a:spcPct val="0"/>
        </a:spcBef>
        <a:spcAft>
          <a:spcPts val="850"/>
        </a:spcAft>
        <a:buFont typeface="Arial" charset="0"/>
        <a:buChar char="•"/>
        <a:defRPr sz="16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0" fontAlgn="base" hangingPunct="0">
        <a:lnSpc>
          <a:spcPts val="1700"/>
        </a:lnSpc>
        <a:spcBef>
          <a:spcPct val="0"/>
        </a:spcBef>
        <a:spcAft>
          <a:spcPts val="85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+mn-ea"/>
          <a:cs typeface="Arial"/>
        </a:defRPr>
      </a:lvl2pPr>
      <a:lvl3pPr marL="284163" indent="-284163" algn="l" defTabSz="457200" rtl="0" eaLnBrk="0" fontAlgn="base" hangingPunct="0">
        <a:spcBef>
          <a:spcPct val="0"/>
        </a:spcBef>
        <a:spcAft>
          <a:spcPts val="400"/>
        </a:spcAft>
        <a:buSzPct val="100000"/>
        <a:buBlip>
          <a:blip r:embed="rId12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3pPr>
      <a:lvl4pPr marL="447675" indent="-146050" algn="l" defTabSz="447675" rtl="0" eaLnBrk="0" fontAlgn="base" hangingPunct="0">
        <a:spcBef>
          <a:spcPct val="0"/>
        </a:spcBef>
        <a:spcAft>
          <a:spcPts val="400"/>
        </a:spcAft>
        <a:buSzPct val="120000"/>
        <a:buBlip>
          <a:blip r:embed="rId13"/>
        </a:buBlip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627063" indent="-179388" algn="l" defTabSz="258763" rtl="0" eaLnBrk="0" fontAlgn="base" hangingPunct="0">
        <a:spcBef>
          <a:spcPct val="0"/>
        </a:spcBef>
        <a:spcAft>
          <a:spcPts val="400"/>
        </a:spcAft>
        <a:buClr>
          <a:srgbClr val="95B6DA"/>
        </a:buClr>
        <a:buSzPct val="120000"/>
        <a:buFont typeface="Symbol" pitchFamily="18" charset="2"/>
        <a:buChar char="-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0" indent="0" algn="l" defTabSz="457200" rtl="0" eaLnBrk="1" latinLnBrk="0" hangingPunct="1">
        <a:spcBef>
          <a:spcPts val="840"/>
        </a:spcBef>
        <a:buFont typeface="Arial"/>
        <a:buNone/>
        <a:defRPr sz="1000" kern="1200">
          <a:solidFill>
            <a:schemeClr val="tx1"/>
          </a:solidFill>
          <a:latin typeface="Arial"/>
          <a:ea typeface="+mn-ea"/>
          <a:cs typeface="Arial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Bewerbung@region-hannover.d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47664" y="2276872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FACHBEREICH GESUNDHEIT</a:t>
            </a:r>
          </a:p>
          <a:p>
            <a:r>
              <a:rPr lang="de-DE" sz="2000" b="1" dirty="0" smtClean="0">
                <a:solidFill>
                  <a:schemeClr val="bg1"/>
                </a:solidFill>
              </a:rPr>
              <a:t>Team Präventives Gesundheitsmanagement</a:t>
            </a: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1547665" y="503470"/>
            <a:ext cx="7013724" cy="855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ts val="1697"/>
              </a:lnSpc>
              <a:spcBef>
                <a:spcPct val="0"/>
              </a:spcBef>
              <a:spcAft>
                <a:spcPct val="0"/>
              </a:spcAft>
              <a:defRPr lang="de-DE" sz="1996" kern="1200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400" b="1" dirty="0" smtClean="0"/>
              <a:t>Manuel </a:t>
            </a:r>
            <a:r>
              <a:rPr lang="de-DE" sz="1400" b="1" dirty="0" err="1" smtClean="0"/>
              <a:t>Drobeck</a:t>
            </a:r>
            <a:r>
              <a:rPr lang="de-DE" sz="1400" b="1" dirty="0" smtClean="0"/>
              <a:t> - Video</a:t>
            </a:r>
          </a:p>
          <a:p>
            <a:pPr>
              <a:lnSpc>
                <a:spcPct val="100000"/>
              </a:lnSpc>
            </a:pPr>
            <a:r>
              <a:rPr lang="de-DE" sz="2400" b="1" dirty="0" smtClean="0"/>
              <a:t>Meine </a:t>
            </a:r>
            <a:r>
              <a:rPr lang="de-DE" sz="2400" b="1" dirty="0"/>
              <a:t>Erfahrungen als </a:t>
            </a:r>
            <a:r>
              <a:rPr lang="de-DE" sz="2400" b="1" dirty="0" smtClean="0"/>
              <a:t>Sozialarbeiter </a:t>
            </a:r>
            <a:r>
              <a:rPr lang="de-DE" sz="2400" b="1" dirty="0"/>
              <a:t>im Anerkennungsjahr im </a:t>
            </a:r>
            <a:r>
              <a:rPr lang="de-DE" sz="2400" b="1" dirty="0" smtClean="0"/>
              <a:t>Fachbereich Gesundheit der </a:t>
            </a:r>
            <a:r>
              <a:rPr lang="de-DE" sz="2400" b="1" dirty="0"/>
              <a:t>Region </a:t>
            </a:r>
            <a:r>
              <a:rPr lang="de-DE" sz="2400" b="1" dirty="0" smtClean="0"/>
              <a:t>Hannover</a:t>
            </a:r>
            <a:endParaRPr lang="de-DE" sz="2400" b="1" dirty="0"/>
          </a:p>
        </p:txBody>
      </p:sp>
      <p:pic>
        <p:nvPicPr>
          <p:cNvPr id="2" name="SiA_Manu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283" r="15174"/>
          <a:stretch/>
        </p:blipFill>
        <p:spPr>
          <a:xfrm>
            <a:off x="2267744" y="1772816"/>
            <a:ext cx="5400600" cy="386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99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47664" y="2276872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FACHBEREICH GESUNDHEIT</a:t>
            </a:r>
          </a:p>
          <a:p>
            <a:r>
              <a:rPr lang="de-DE" sz="2000" b="1" dirty="0" smtClean="0">
                <a:solidFill>
                  <a:schemeClr val="bg1"/>
                </a:solidFill>
              </a:rPr>
              <a:t>Team Präventives Gesundheitsmanagement</a:t>
            </a: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95536" y="1700808"/>
            <a:ext cx="73448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Gesetzlicher Rahmen:</a:t>
            </a:r>
          </a:p>
          <a:p>
            <a:r>
              <a:rPr lang="de-DE" dirty="0"/>
              <a:t>Infektionsschutzgesetz, Niedersächsisches Gesetz für den Öffentlichen </a:t>
            </a:r>
            <a:r>
              <a:rPr lang="de-DE" dirty="0" smtClean="0"/>
              <a:t>Gesundheitsdienst</a:t>
            </a:r>
          </a:p>
          <a:p>
            <a:endParaRPr lang="de-DE" dirty="0"/>
          </a:p>
          <a:p>
            <a:r>
              <a:rPr lang="de-DE" b="1" dirty="0" smtClean="0">
                <a:solidFill>
                  <a:srgbClr val="002060"/>
                </a:solidFill>
              </a:rPr>
              <a:t>Multiprofessionelles Team:</a:t>
            </a:r>
          </a:p>
          <a:p>
            <a:r>
              <a:rPr lang="de-DE" dirty="0" smtClean="0"/>
              <a:t>Ärztinnen</a:t>
            </a:r>
            <a:r>
              <a:rPr lang="de-DE" dirty="0"/>
              <a:t>, medizinische Fachangestellte,  Sozialpädagoginnen und </a:t>
            </a:r>
            <a:r>
              <a:rPr lang="de-DE" dirty="0" smtClean="0"/>
              <a:t>Sozialpädagogen</a:t>
            </a:r>
          </a:p>
          <a:p>
            <a:endParaRPr lang="de-DE" dirty="0"/>
          </a:p>
          <a:p>
            <a:r>
              <a:rPr lang="de-DE" b="1" dirty="0" smtClean="0">
                <a:solidFill>
                  <a:srgbClr val="FF0000"/>
                </a:solidFill>
              </a:rPr>
              <a:t>Beratungsstelle </a:t>
            </a:r>
            <a:r>
              <a:rPr lang="de-DE" b="1" dirty="0">
                <a:solidFill>
                  <a:srgbClr val="FF0000"/>
                </a:solidFill>
              </a:rPr>
              <a:t>für </a:t>
            </a:r>
            <a:r>
              <a:rPr lang="de-DE" b="1" dirty="0" smtClean="0">
                <a:solidFill>
                  <a:srgbClr val="FF0000"/>
                </a:solidFill>
              </a:rPr>
              <a:t>sexuelle Gesundheit </a:t>
            </a:r>
          </a:p>
          <a:p>
            <a:r>
              <a:rPr lang="de-DE" dirty="0" smtClean="0"/>
              <a:t>Breites </a:t>
            </a:r>
            <a:r>
              <a:rPr lang="de-DE" dirty="0"/>
              <a:t>Beratungs- und </a:t>
            </a:r>
            <a:r>
              <a:rPr lang="de-DE" dirty="0" smtClean="0"/>
              <a:t>Untersuchungsangebot zur Sexuellen Gesundheit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Beratung zu HIV/AIDS und HIV-Antikörpertests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Beratung zu und Untersuchungen auf andere sexuell übertragbare Erkrankungen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Zielgruppenspezifische Angebote für Männer, die Sex mit Männern haben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Streetwork</a:t>
            </a:r>
            <a:r>
              <a:rPr lang="de-DE" dirty="0" smtClean="0"/>
              <a:t> im Bereich Prostitution</a:t>
            </a:r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691680" y="446874"/>
            <a:ext cx="68407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FACHBEREICH GESUNDHEIT</a:t>
            </a:r>
          </a:p>
          <a:p>
            <a:r>
              <a:rPr lang="de-DE" sz="1200" b="1" dirty="0" smtClean="0">
                <a:solidFill>
                  <a:schemeClr val="bg1"/>
                </a:solidFill>
              </a:rPr>
              <a:t>Team Präventives Gesundheitsmanagement</a:t>
            </a:r>
          </a:p>
          <a:p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Beratungsstelle  für sexuelle Gesundheit</a:t>
            </a:r>
          </a:p>
          <a:p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58518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47664" y="2276872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FACHBEREICH GESUNDHEIT</a:t>
            </a:r>
          </a:p>
          <a:p>
            <a:r>
              <a:rPr lang="de-DE" sz="2000" b="1" dirty="0" smtClean="0">
                <a:solidFill>
                  <a:schemeClr val="bg1"/>
                </a:solidFill>
              </a:rPr>
              <a:t>Team Präventives Gesundheitsmanagement</a:t>
            </a: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691680" y="446874"/>
            <a:ext cx="68407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FACHBEREICH GESUNDHEIT</a:t>
            </a:r>
          </a:p>
          <a:p>
            <a:r>
              <a:rPr lang="de-DE" sz="1200" b="1" dirty="0" smtClean="0">
                <a:solidFill>
                  <a:schemeClr val="bg1"/>
                </a:solidFill>
              </a:rPr>
              <a:t>Team Präventives Gesundheitsmanagement</a:t>
            </a:r>
          </a:p>
          <a:p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Beratungsstelle  für sexuelle Gesundheit</a:t>
            </a:r>
          </a:p>
          <a:p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95536" y="1772816"/>
            <a:ext cx="8424936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Beratungsstelle für sexuelle Gesundheit </a:t>
            </a:r>
          </a:p>
          <a:p>
            <a:pPr>
              <a:spcAft>
                <a:spcPts val="0"/>
              </a:spcAft>
            </a:pPr>
            <a:r>
              <a:rPr lang="de-DE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Persönliche Beratung </a:t>
            </a:r>
            <a:r>
              <a:rPr lang="de-DE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 Informationen zu HIV/AIDS und anderen Sexuell Übertragbaren Infektionen (STI)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Informationen und Beratung zu den verschiedenen </a:t>
            </a:r>
            <a:r>
              <a:rPr lang="de-DE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HIV-</a:t>
            </a:r>
            <a:r>
              <a:rPr lang="de-DE" sz="14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SaferSex</a:t>
            </a:r>
            <a:r>
              <a:rPr lang="de-DE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-Strategien</a:t>
            </a:r>
            <a:endParaRPr lang="de-DE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Informationen zu Risikoreduktion nach einem </a:t>
            </a:r>
            <a:r>
              <a:rPr lang="de-DE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Safer-Sex-Unfall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1400" dirty="0" smtClean="0"/>
              <a:t>Blutuntersuchungen </a:t>
            </a:r>
            <a:r>
              <a:rPr lang="de-DE" sz="1400" dirty="0"/>
              <a:t>auf HIV und bei einem entsprechenden Risiko auch auf Syphilis</a:t>
            </a:r>
          </a:p>
          <a:p>
            <a:pPr>
              <a:spcAft>
                <a:spcPts val="0"/>
              </a:spcAft>
            </a:pPr>
            <a:r>
              <a:rPr lang="de-DE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de-DE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Unsere Beratungsangebote und der HIV-Labortest sind anonym und kostenlos.</a:t>
            </a:r>
            <a:br>
              <a:rPr lang="de-DE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 HIV-Schnelltest </a:t>
            </a:r>
            <a:r>
              <a:rPr lang="de-DE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 </a:t>
            </a:r>
            <a:r>
              <a:rPr lang="de-DE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 HIV/Syphilis-Schnelltest </a:t>
            </a:r>
            <a:r>
              <a:rPr lang="de-DE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sind </a:t>
            </a:r>
            <a:r>
              <a:rPr lang="de-DE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kostenpflichtig</a:t>
            </a:r>
            <a:r>
              <a:rPr lang="de-DE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de-DE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de-DE" sz="14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de-DE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4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b="1" dirty="0">
                <a:solidFill>
                  <a:srgbClr val="FF0000"/>
                </a:solidFill>
              </a:rPr>
              <a:t>Unser Anspruch</a:t>
            </a:r>
          </a:p>
          <a:p>
            <a:pPr>
              <a:spcAft>
                <a:spcPts val="0"/>
              </a:spcAft>
            </a:pPr>
            <a:r>
              <a:rPr lang="de-DE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Klient*innen können mit </a:t>
            </a:r>
            <a:r>
              <a:rPr lang="de-DE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uns offen und direkt über Ihre Sexualität und Ihr Risiko reden, denn die Akzeptanz unterschiedlicher sexueller und geschlechtlicher Identitäten, Lebensweisen und Beziehungsformen ist für uns selbstverständlich.</a:t>
            </a:r>
          </a:p>
          <a:p>
            <a:pPr>
              <a:spcAft>
                <a:spcPts val="0"/>
              </a:spcAft>
            </a:pPr>
            <a:r>
              <a:rPr lang="de-DE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Eine Beratung von Frauen durch Frauen, von Männern durch Männer und auch durch schwule Sozialarbeiter ist möglich.</a:t>
            </a:r>
          </a:p>
        </p:txBody>
      </p:sp>
      <p:pic>
        <p:nvPicPr>
          <p:cNvPr id="6" name="Picture 2" descr="H:\Teamordner\53.08 Team Prävention und Gesundhietsförderung\Fotos+Bilder\IMG_6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05"/>
          <a:stretch/>
        </p:blipFill>
        <p:spPr bwMode="auto">
          <a:xfrm>
            <a:off x="6948264" y="2630761"/>
            <a:ext cx="1793881" cy="202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07612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47664" y="2276872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FACHBEREICH GESUNDHEIT</a:t>
            </a:r>
          </a:p>
          <a:p>
            <a:r>
              <a:rPr lang="de-DE" sz="2000" b="1" dirty="0" smtClean="0">
                <a:solidFill>
                  <a:schemeClr val="bg1"/>
                </a:solidFill>
              </a:rPr>
              <a:t>Team Präventives Gesundheitsmanagement</a:t>
            </a: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691680" y="446874"/>
            <a:ext cx="68407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FACHBEREICH GESUNDHEIT</a:t>
            </a:r>
          </a:p>
          <a:p>
            <a:r>
              <a:rPr lang="de-DE" sz="1200" b="1" dirty="0" smtClean="0">
                <a:solidFill>
                  <a:schemeClr val="bg1"/>
                </a:solidFill>
              </a:rPr>
              <a:t>Team Präventives Gesundheitsmanagement</a:t>
            </a:r>
          </a:p>
          <a:p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Beratungsstelle  für sexuelle Gesundheit</a:t>
            </a:r>
          </a:p>
          <a:p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51520" y="1616425"/>
            <a:ext cx="8568952" cy="4883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Angebote für </a:t>
            </a:r>
            <a:r>
              <a:rPr lang="de-DE" b="1" dirty="0" smtClean="0">
                <a:solidFill>
                  <a:srgbClr val="FF0000"/>
                </a:solidFill>
              </a:rPr>
              <a:t>Sexarbeiter*innen: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Beratung und Informationen zu HIV/AIDS und anderen Sexuell Übertragbaren Infektionen (STI)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Informationen 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 Beratung zum Sicherem Arbeiten (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SaferWork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z.B. Benutzung von Kondomen,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Lecktücher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oder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Femidom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Vermeidung von Gefährdungssituationen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Beratung zur Intimhygiene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1600" dirty="0"/>
              <a:t>Beratung und Informationen zur Schwangerschaftsverhütung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1600" dirty="0"/>
              <a:t>Beratung in persönlichen Krisen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1600" dirty="0"/>
              <a:t>Informationen zu rechtlichen Rahmenbedingungen in der Sexarbeit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1600" dirty="0"/>
              <a:t>Vermittlung an andere Einrichtungen bei individuellen Problemlagen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16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Breitgefächertes Untersuchungsangebot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Sollte 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 sexuell übertragbare Infektion festgestellt werden, kann bei fehlender Krankenversicherung ggfs. die Behandlung durch uns erfolgen.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de-DE" b="1" dirty="0" err="1">
                <a:solidFill>
                  <a:srgbClr val="FF0000"/>
                </a:solidFill>
              </a:rPr>
              <a:t>Streetwork</a:t>
            </a:r>
            <a:r>
              <a:rPr lang="de-DE" b="1" dirty="0">
                <a:solidFill>
                  <a:srgbClr val="FF0000"/>
                </a:solidFill>
              </a:rPr>
              <a:t>:</a:t>
            </a:r>
            <a:r>
              <a:rPr lang="de-DE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Nicht allen unseren Klient*innen fällt es leicht, die Hemmschwelle zu überwinden, in unsere Beratungsstelle zu kommen. Im </a:t>
            </a:r>
            <a:r>
              <a:rPr lang="de-DE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Streetwork</a:t>
            </a:r>
            <a:r>
              <a:rPr lang="de-DE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suchen wir daher die Arbeitsplätze unserer Klient*innen auf und beraten und informieren Menschen in der Sexarbeit, die auf dem Straßenstrich, in den Bordellen, Clubs, Wohnungen und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Lovemobilen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Hannover und der Region arbeiten.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3027806"/>
            <a:ext cx="1713124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7869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47664" y="2276872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FACHBEREICH GESUNDHEIT</a:t>
            </a:r>
          </a:p>
          <a:p>
            <a:r>
              <a:rPr lang="de-DE" sz="2000" b="1" dirty="0" smtClean="0">
                <a:solidFill>
                  <a:schemeClr val="bg1"/>
                </a:solidFill>
              </a:rPr>
              <a:t>Team Präventives Gesundheitsmanagement</a:t>
            </a: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691680" y="446874"/>
            <a:ext cx="68407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FACHBEREICH GESUNDHEIT</a:t>
            </a:r>
          </a:p>
          <a:p>
            <a:r>
              <a:rPr lang="de-DE" sz="1200" b="1" dirty="0" smtClean="0">
                <a:solidFill>
                  <a:schemeClr val="bg1"/>
                </a:solidFill>
              </a:rPr>
              <a:t>Team Präventives Gesundheitsmanagement</a:t>
            </a:r>
          </a:p>
          <a:p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Beratungsstelle  für sexuelle Gesundheit</a:t>
            </a:r>
          </a:p>
          <a:p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95536" y="1700808"/>
            <a:ext cx="828092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sz="16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GAYsund</a:t>
            </a:r>
            <a:r>
              <a:rPr lang="de-DE" sz="1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!?</a:t>
            </a:r>
          </a:p>
          <a:p>
            <a:pPr>
              <a:spcAft>
                <a:spcPts val="0"/>
              </a:spcAft>
            </a:pPr>
            <a:r>
              <a:rPr lang="de-D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de-DE" sz="1600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GAYsund</a:t>
            </a:r>
            <a:r>
              <a:rPr lang="de-DE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!?</a:t>
            </a:r>
            <a:r>
              <a:rPr lang="de-D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Ist unser Angebot </a:t>
            </a:r>
            <a:r>
              <a:rPr lang="de-DE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speziell für Männer*, die Sex mit Männern*</a:t>
            </a:r>
            <a:r>
              <a:rPr lang="de-D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haben. Dieses Angebot findet an unterschiedlichen Orten in Hannover statt: In </a:t>
            </a:r>
            <a:r>
              <a:rPr lang="de-DE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einer Sauna für schwule Männer, </a:t>
            </a:r>
            <a:r>
              <a:rPr lang="de-D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 „Andersraum“, dem Zentrum für lesbisches, schwules, bisexuelles, transidentes, intersexuelles, </a:t>
            </a:r>
            <a:r>
              <a:rPr lang="de-DE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queeres</a:t>
            </a:r>
            <a:r>
              <a:rPr lang="de-D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und nicht-heteronormatives Leben in Hannover und in unserer Beratungsstelle für sexuelle Gesundheit</a:t>
            </a:r>
          </a:p>
          <a:p>
            <a:pPr>
              <a:spcAft>
                <a:spcPts val="0"/>
              </a:spcAft>
            </a:pPr>
            <a:r>
              <a:rPr lang="de-D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de-DE" sz="1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Unsere </a:t>
            </a:r>
            <a:r>
              <a:rPr lang="de-DE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Angebote bei </a:t>
            </a:r>
            <a:r>
              <a:rPr lang="de-DE" sz="1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Gaysund</a:t>
            </a:r>
            <a:r>
              <a:rPr lang="de-DE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!?:</a:t>
            </a:r>
            <a:endParaRPr lang="de-DE" sz="16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Beratung und Informationen zu HIV/AIDS und anderen Sexuell Übertragbaren Infektionen (STI)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Beratungen zu Safer Sex Strategien (Kondom, Schutz durch Therapie, </a:t>
            </a:r>
            <a:r>
              <a:rPr lang="de-DE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PrEP</a:t>
            </a:r>
            <a:r>
              <a:rPr lang="de-D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Informationen zu Risikoreduktion nach einem Safer-Sex-Unfall: Post-Expositions-Prophylaxe (PEP)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16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Blutuntersuchung auf  HIV, Syphilis und Hepatitis A-B-C sowie </a:t>
            </a:r>
            <a:r>
              <a:rPr lang="de-DE" sz="1600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Abstrichuntersuchungen</a:t>
            </a:r>
            <a:r>
              <a:rPr lang="de-DE" sz="16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auf </a:t>
            </a:r>
            <a:r>
              <a:rPr lang="de-DE" sz="1600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Chlamydien</a:t>
            </a:r>
            <a:r>
              <a:rPr lang="de-DE" sz="16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Gonorrhoe und Humanes </a:t>
            </a:r>
            <a:r>
              <a:rPr lang="de-DE" sz="1600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Papillomavirus</a:t>
            </a:r>
            <a:r>
              <a:rPr lang="de-DE" sz="16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(HPV high </a:t>
            </a:r>
            <a:r>
              <a:rPr lang="de-DE" sz="1600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risk</a:t>
            </a:r>
            <a:r>
              <a:rPr lang="de-DE" sz="16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de-DE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16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Anonymität und Verschwiegenheit</a:t>
            </a:r>
            <a:endParaRPr lang="de-DE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16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Beratung durch schwule Sozialarbeiter</a:t>
            </a:r>
            <a:endParaRPr lang="de-DE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54424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47664" y="2276872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FACHBEREICH GESUNDHEIT</a:t>
            </a:r>
          </a:p>
          <a:p>
            <a:r>
              <a:rPr lang="de-DE" sz="2000" b="1" dirty="0" smtClean="0">
                <a:solidFill>
                  <a:schemeClr val="bg1"/>
                </a:solidFill>
              </a:rPr>
              <a:t>Team Präventives Gesundheitsmanagement</a:t>
            </a: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1766889" y="503470"/>
            <a:ext cx="6794499" cy="855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ts val="1697"/>
              </a:lnSpc>
              <a:spcBef>
                <a:spcPct val="0"/>
              </a:spcBef>
              <a:spcAft>
                <a:spcPct val="0"/>
              </a:spcAft>
              <a:defRPr lang="de-DE" sz="1996" kern="1200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b="1" dirty="0" smtClean="0"/>
              <a:t>Bewerben Sie sich jetzt </a:t>
            </a:r>
            <a:endParaRPr lang="de-DE" sz="2400" b="1" dirty="0"/>
          </a:p>
        </p:txBody>
      </p:sp>
      <p:sp>
        <p:nvSpPr>
          <p:cNvPr id="7" name="Inhaltsplatzhalter 3"/>
          <p:cNvSpPr txBox="1">
            <a:spLocks/>
          </p:cNvSpPr>
          <p:nvPr/>
        </p:nvSpPr>
        <p:spPr>
          <a:xfrm>
            <a:off x="464408" y="4404782"/>
            <a:ext cx="3241675" cy="13112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ts val="1700"/>
              </a:lnSpc>
              <a:spcBef>
                <a:spcPct val="0"/>
              </a:spcBef>
              <a:spcAft>
                <a:spcPts val="850"/>
              </a:spcAft>
              <a:buFont typeface="Arial" charset="0"/>
              <a:buChar char="•"/>
              <a:defRPr sz="16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0" fontAlgn="base" hangingPunct="0">
              <a:lnSpc>
                <a:spcPts val="1700"/>
              </a:lnSpc>
              <a:spcBef>
                <a:spcPct val="0"/>
              </a:spcBef>
              <a:spcAft>
                <a:spcPts val="85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284163" indent="-284163" algn="l" defTabSz="457200" rtl="0" eaLnBrk="0" fontAlgn="base" hangingPunct="0">
              <a:spcBef>
                <a:spcPct val="0"/>
              </a:spcBef>
              <a:spcAft>
                <a:spcPts val="400"/>
              </a:spcAft>
              <a:buSzPct val="100000"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447675" indent="-146050" algn="l" defTabSz="447675" rtl="0" eaLnBrk="0" fontAlgn="base" hangingPunct="0">
              <a:spcBef>
                <a:spcPct val="0"/>
              </a:spcBef>
              <a:spcAft>
                <a:spcPts val="400"/>
              </a:spcAft>
              <a:buSzPct val="120000"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627063" indent="-179388" algn="l" defTabSz="258763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95B6DA"/>
              </a:buClr>
              <a:buSzPct val="120000"/>
              <a:buFont typeface="Symbol" pitchFamily="18" charset="2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0" indent="0" algn="l" defTabSz="457200" rtl="0" eaLnBrk="1" latinLnBrk="0" hangingPunct="1">
              <a:spcBef>
                <a:spcPts val="84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Für weitere Fragen kontaktieren Sie </a:t>
            </a:r>
          </a:p>
          <a:p>
            <a:pPr marL="0" indent="0">
              <a:buNone/>
            </a:pPr>
            <a:r>
              <a:rPr lang="de-DE" sz="1400" b="0" dirty="0" smtClean="0"/>
              <a:t>Axel Blumenthal: 0511/ 616-43113</a:t>
            </a:r>
          </a:p>
        </p:txBody>
      </p:sp>
      <p:sp>
        <p:nvSpPr>
          <p:cNvPr id="8" name="Inhaltsplatzhalter 4"/>
          <p:cNvSpPr txBox="1">
            <a:spLocks/>
          </p:cNvSpPr>
          <p:nvPr/>
        </p:nvSpPr>
        <p:spPr>
          <a:xfrm>
            <a:off x="447336" y="2276872"/>
            <a:ext cx="3384376" cy="1969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ts val="1700"/>
              </a:lnSpc>
              <a:spcBef>
                <a:spcPct val="0"/>
              </a:spcBef>
              <a:spcAft>
                <a:spcPts val="850"/>
              </a:spcAft>
              <a:buFont typeface="Arial" charset="0"/>
              <a:buChar char="•"/>
              <a:defRPr sz="16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0" fontAlgn="base" hangingPunct="0">
              <a:lnSpc>
                <a:spcPts val="1700"/>
              </a:lnSpc>
              <a:spcBef>
                <a:spcPct val="0"/>
              </a:spcBef>
              <a:spcAft>
                <a:spcPts val="85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284163" indent="-284163" algn="l" defTabSz="457200" rtl="0" eaLnBrk="0" fontAlgn="base" hangingPunct="0">
              <a:spcBef>
                <a:spcPct val="0"/>
              </a:spcBef>
              <a:spcAft>
                <a:spcPts val="400"/>
              </a:spcAft>
              <a:buSzPct val="100000"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447675" indent="-146050" algn="l" defTabSz="447675" rtl="0" eaLnBrk="0" fontAlgn="base" hangingPunct="0">
              <a:spcBef>
                <a:spcPct val="0"/>
              </a:spcBef>
              <a:spcAft>
                <a:spcPts val="400"/>
              </a:spcAft>
              <a:buSzPct val="120000"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627063" indent="-179388" algn="l" defTabSz="258763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95B6DA"/>
              </a:buClr>
              <a:buSzPct val="120000"/>
              <a:buFont typeface="Symbol" pitchFamily="18" charset="2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0" indent="0" algn="l" defTabSz="457200" rtl="0" eaLnBrk="1" latinLnBrk="0" hangingPunct="1">
              <a:spcBef>
                <a:spcPts val="84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0" dirty="0" smtClean="0">
                <a:solidFill>
                  <a:schemeClr val="tx2"/>
                </a:solidFill>
                <a:hlinkClick r:id="rId4"/>
              </a:rPr>
              <a:t>Bewerbung@region-hannover.de</a:t>
            </a:r>
            <a:r>
              <a:rPr lang="de-DE" b="0" dirty="0" smtClean="0">
                <a:solidFill>
                  <a:schemeClr val="tx2"/>
                </a:solidFill>
              </a:rPr>
              <a:t> </a:t>
            </a:r>
          </a:p>
          <a:p>
            <a:pPr marL="0" indent="0">
              <a:buNone/>
            </a:pPr>
            <a:r>
              <a:rPr lang="de-DE" b="0" dirty="0" smtClean="0"/>
              <a:t>oder </a:t>
            </a:r>
          </a:p>
          <a:p>
            <a:pPr marL="0" indent="0">
              <a:buNone/>
            </a:pPr>
            <a:r>
              <a:rPr lang="de-DE" b="0" dirty="0" smtClean="0"/>
              <a:t>Region Hannover</a:t>
            </a:r>
            <a:br>
              <a:rPr lang="de-DE" b="0" dirty="0" smtClean="0"/>
            </a:br>
            <a:r>
              <a:rPr lang="de-DE" b="0" dirty="0" smtClean="0"/>
              <a:t>Service 11.01</a:t>
            </a:r>
          </a:p>
          <a:p>
            <a:pPr marL="0" indent="0">
              <a:buNone/>
            </a:pPr>
            <a:r>
              <a:rPr lang="de-DE" b="0" dirty="0" smtClean="0"/>
              <a:t>Hildesheimer Straße 20</a:t>
            </a:r>
            <a:br>
              <a:rPr lang="de-DE" b="0" dirty="0" smtClean="0"/>
            </a:br>
            <a:r>
              <a:rPr lang="de-DE" b="0" dirty="0" smtClean="0"/>
              <a:t>30169 Hannover </a:t>
            </a:r>
          </a:p>
          <a:p>
            <a:endParaRPr lang="de-DE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788024" y="1838326"/>
            <a:ext cx="3528392" cy="2664296"/>
          </a:xfrm>
          <a:prstGeom prst="rect">
            <a:avLst/>
          </a:prstGeom>
        </p:spPr>
        <p:txBody>
          <a:bodyPr vert="horz" wrap="square" lIns="0" tIns="0" rIns="91440" bIns="45720" rtlCol="0">
            <a:noAutofit/>
          </a:bodyPr>
          <a:lstStyle>
            <a:lvl1pPr marL="342900" indent="-342900" algn="l" defTabSz="457200" rtl="0" eaLnBrk="0" fontAlgn="base" hangingPunct="0">
              <a:lnSpc>
                <a:spcPts val="1700"/>
              </a:lnSpc>
              <a:spcBef>
                <a:spcPct val="0"/>
              </a:spcBef>
              <a:spcAft>
                <a:spcPts val="850"/>
              </a:spcAft>
              <a:buFont typeface="Arial" charset="0"/>
              <a:buChar char="•"/>
              <a:defRPr sz="16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0" fontAlgn="base" hangingPunct="0">
              <a:lnSpc>
                <a:spcPts val="1700"/>
              </a:lnSpc>
              <a:spcBef>
                <a:spcPct val="0"/>
              </a:spcBef>
              <a:spcAft>
                <a:spcPts val="85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284163" indent="-284163" algn="l" defTabSz="457200" rtl="0" eaLnBrk="0" fontAlgn="base" hangingPunct="0">
              <a:spcBef>
                <a:spcPct val="0"/>
              </a:spcBef>
              <a:spcAft>
                <a:spcPts val="400"/>
              </a:spcAft>
              <a:buSzPct val="100000"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447675" indent="-146050" algn="l" defTabSz="447675" rtl="0" eaLnBrk="0" fontAlgn="base" hangingPunct="0">
              <a:spcBef>
                <a:spcPct val="0"/>
              </a:spcBef>
              <a:spcAft>
                <a:spcPts val="400"/>
              </a:spcAft>
              <a:buSzPct val="120000"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627063" indent="-179388" algn="l" defTabSz="258763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95B6DA"/>
              </a:buClr>
              <a:buSzPct val="120000"/>
              <a:buFont typeface="Symbol" pitchFamily="18" charset="2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0" indent="0" algn="l" defTabSz="457200" rtl="0" eaLnBrk="1" latinLnBrk="0" hangingPunct="1">
              <a:spcBef>
                <a:spcPts val="84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>
                <a:solidFill>
                  <a:srgbClr val="FF0000"/>
                </a:solidFill>
              </a:rPr>
              <a:t>Wir freuen uns auf Sie! </a:t>
            </a:r>
          </a:p>
          <a:p>
            <a:pPr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de-DE" sz="1400" b="0" dirty="0"/>
              <a:t>Das Anerkennungsjahres dauert 12 Monate in Vollzeit, bei Teilzeit verlängert sich der Zeitraum entsprechend</a:t>
            </a:r>
          </a:p>
          <a:p>
            <a:pPr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de-DE" sz="1400" b="0" dirty="0"/>
              <a:t>3 Monate Probezeit </a:t>
            </a:r>
          </a:p>
          <a:p>
            <a:pPr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de-DE" sz="1400" b="0" dirty="0"/>
              <a:t>Vergütung nach </a:t>
            </a:r>
            <a:r>
              <a:rPr lang="de-DE" sz="1400" b="0" dirty="0" err="1"/>
              <a:t>TVPöD</a:t>
            </a:r>
            <a:r>
              <a:rPr lang="de-DE" sz="1400" b="0" dirty="0"/>
              <a:t> – derzeit 1826,21€ Brutto </a:t>
            </a:r>
          </a:p>
          <a:p>
            <a:pPr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de-DE" sz="1400" b="0" dirty="0"/>
              <a:t>30 Arbeitstage Urlaubsanspruch  </a:t>
            </a:r>
          </a:p>
          <a:p>
            <a:endParaRPr lang="de-DE" dirty="0"/>
          </a:p>
        </p:txBody>
      </p:sp>
      <p:sp>
        <p:nvSpPr>
          <p:cNvPr id="12" name="Inhaltsplatzhalter 4"/>
          <p:cNvSpPr txBox="1">
            <a:spLocks/>
          </p:cNvSpPr>
          <p:nvPr/>
        </p:nvSpPr>
        <p:spPr>
          <a:xfrm>
            <a:off x="539552" y="1838326"/>
            <a:ext cx="8093272" cy="416388"/>
          </a:xfrm>
          <a:prstGeom prst="rect">
            <a:avLst/>
          </a:prstGeom>
        </p:spPr>
        <p:txBody>
          <a:bodyPr vert="horz" wrap="square" lIns="0" tIns="0" rIns="91440" bIns="45720" rtlCol="0">
            <a:noAutofit/>
          </a:bodyPr>
          <a:lstStyle>
            <a:lvl1pPr algn="l" defTabSz="457200" rtl="0" fontAlgn="base">
              <a:lnSpc>
                <a:spcPts val="1700"/>
              </a:lnSpc>
              <a:spcBef>
                <a:spcPct val="0"/>
              </a:spcBef>
              <a:spcAft>
                <a:spcPts val="850"/>
              </a:spcAft>
              <a:buFont typeface="Arial" charset="0"/>
              <a:defRPr sz="16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algn="l" defTabSz="457200" rtl="0" fontAlgn="base">
              <a:lnSpc>
                <a:spcPts val="1700"/>
              </a:lnSpc>
              <a:spcBef>
                <a:spcPct val="0"/>
              </a:spcBef>
              <a:spcAft>
                <a:spcPts val="850"/>
              </a:spcAft>
              <a:buFont typeface="Arial" charset="0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284163" indent="-284163" algn="l" defTabSz="457200" rtl="0" fontAlgn="base">
              <a:spcBef>
                <a:spcPct val="0"/>
              </a:spcBef>
              <a:spcAft>
                <a:spcPts val="400"/>
              </a:spcAft>
              <a:buSzPct val="100000"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447675" indent="-146050" algn="l" defTabSz="447675" rtl="0" fontAlgn="base">
              <a:spcBef>
                <a:spcPct val="0"/>
              </a:spcBef>
              <a:spcAft>
                <a:spcPts val="400"/>
              </a:spcAft>
              <a:buSzPct val="120000"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627063" indent="-179388" algn="l" defTabSz="258763" rtl="0" fontAlgn="base">
              <a:spcBef>
                <a:spcPct val="0"/>
              </a:spcBef>
              <a:spcAft>
                <a:spcPts val="400"/>
              </a:spcAft>
              <a:buClr>
                <a:srgbClr val="95B6DA"/>
              </a:buClr>
              <a:buSzPct val="120000"/>
              <a:buFont typeface="Symbol" pitchFamily="18" charset="2"/>
              <a:buChar char="-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0" indent="0" algn="l" defTabSz="457200" rtl="0" eaLnBrk="1" latinLnBrk="0" hangingPunct="1">
              <a:spcBef>
                <a:spcPts val="84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Senden Sie ihre vollständigen </a:t>
            </a:r>
            <a:br>
              <a:rPr lang="de-DE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Bewerbungsunterlagen </a:t>
            </a:r>
            <a:r>
              <a:rPr lang="de-DE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824317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619</Words>
  <Application>Microsoft Office PowerPoint</Application>
  <PresentationFormat>Bildschirmpräsentation (4:3)</PresentationFormat>
  <Paragraphs>89</Paragraphs>
  <Slides>6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2" baseType="lpstr">
      <vt:lpstr>Arial</vt:lpstr>
      <vt:lpstr>Calibri</vt:lpstr>
      <vt:lpstr>Symbol</vt:lpstr>
      <vt:lpstr>Times New Roman</vt:lpstr>
      <vt:lpstr>Wingdings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HannIT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Manthei, Sabine -11.01-</dc:creator>
  <cp:lastModifiedBy>Eckhardt, Imke -11.01-</cp:lastModifiedBy>
  <cp:revision>226</cp:revision>
  <cp:lastPrinted>2018-10-16T09:42:26Z</cp:lastPrinted>
  <dcterms:created xsi:type="dcterms:W3CDTF">2017-03-27T07:41:42Z</dcterms:created>
  <dcterms:modified xsi:type="dcterms:W3CDTF">2020-09-29T14:28:00Z</dcterms:modified>
</cp:coreProperties>
</file>